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82" r:id="rId4"/>
    <p:sldId id="283" r:id="rId5"/>
    <p:sldId id="284" r:id="rId6"/>
    <p:sldId id="285" r:id="rId7"/>
    <p:sldId id="258" r:id="rId8"/>
    <p:sldId id="259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B57"/>
    <a:srgbClr val="D0CB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3/9/2019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u_flag_co_funded_pos_[rgb]_right.jpg"/>
          <p:cNvPicPr>
            <a:picLocks noGrp="1" noChangeAspect="1"/>
          </p:cNvPicPr>
          <p:nvPr isPhoto="1"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29349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 </a:t>
            </a:r>
            <a:r>
              <a:rPr lang="en-US" sz="1600" b="0" dirty="0" smtClean="0"/>
              <a:t>Promoting youth employment in remote areas in Jordan -(Job Jo)</a:t>
            </a:r>
          </a:p>
          <a:p>
            <a:pPr algn="ctr"/>
            <a:r>
              <a:rPr lang="en-US" sz="1600" b="0" dirty="0" smtClean="0"/>
              <a:t> 598428-EPP-1-2018-1-JO-EPPKA2-CBHE-JP 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xmlns="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57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09/03/2019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92" y="3645024"/>
            <a:ext cx="574695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4"/>
          <p:cNvSpPr txBox="1">
            <a:spLocks/>
          </p:cNvSpPr>
          <p:nvPr/>
        </p:nvSpPr>
        <p:spPr>
          <a:xfrm>
            <a:off x="-13692" y="1484784"/>
            <a:ext cx="5122912" cy="792088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altLang="de-DE" sz="2800" kern="0" dirty="0" smtClean="0">
                <a:cs typeface="+mn-cs"/>
              </a:rPr>
              <a:t>Welcome to </a:t>
            </a:r>
          </a:p>
          <a:p>
            <a:pPr algn="ctr"/>
            <a:r>
              <a:rPr lang="de-DE" altLang="de-DE" sz="2800" i="1" kern="0" dirty="0" smtClean="0">
                <a:cs typeface="+mn-cs"/>
              </a:rPr>
              <a:t>Leipzig University of Applied </a:t>
            </a:r>
            <a:r>
              <a:rPr lang="de-DE" altLang="de-DE" sz="2800" i="1" kern="0" dirty="0" err="1" smtClean="0">
                <a:cs typeface="+mn-cs"/>
              </a:rPr>
              <a:t>Sciences</a:t>
            </a:r>
            <a:r>
              <a:rPr lang="de-DE" altLang="de-DE" sz="2800" i="1" kern="0" dirty="0" smtClean="0">
                <a:cs typeface="+mn-cs"/>
              </a:rPr>
              <a:t> </a:t>
            </a:r>
            <a:r>
              <a:rPr lang="de-DE" altLang="de-DE" sz="2800" kern="0" dirty="0" smtClean="0"/>
              <a:t/>
            </a:r>
            <a:br>
              <a:rPr lang="de-DE" altLang="de-DE" sz="2800" kern="0" dirty="0" smtClean="0"/>
            </a:br>
            <a:r>
              <a:rPr lang="de-DE" altLang="de-DE" kern="0" dirty="0" smtClean="0"/>
              <a:t/>
            </a:r>
            <a:br>
              <a:rPr lang="de-DE" altLang="de-DE" kern="0" dirty="0" smtClean="0"/>
            </a:br>
            <a:endParaRPr lang="de-DE" altLang="de-DE" kern="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588224" y="5445224"/>
            <a:ext cx="1740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Dr.Riyadh Qashi</a:t>
            </a:r>
          </a:p>
          <a:p>
            <a:r>
              <a:rPr lang="de-DE" dirty="0" err="1" smtClean="0"/>
              <a:t>M.Sc</a:t>
            </a:r>
            <a:r>
              <a:rPr lang="de-DE" dirty="0" smtClean="0"/>
              <a:t>. Alex Dekin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07504" y="47251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JOB-JO</a:t>
            </a:r>
          </a:p>
          <a:p>
            <a:pPr algn="ctr">
              <a:lnSpc>
                <a:spcPct val="150000"/>
              </a:lnSpc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Kick-Off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Meeting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.-26.02.2019</a:t>
            </a:r>
          </a:p>
        </p:txBody>
      </p:sp>
    </p:spTree>
    <p:extLst>
      <p:ext uri="{BB962C8B-B14F-4D97-AF65-F5344CB8AC3E}">
        <p14:creationId xmlns:p14="http://schemas.microsoft.com/office/powerpoint/2010/main" xmlns="" val="140094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526913" y="332656"/>
            <a:ext cx="17748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err="1">
                <a:solidFill>
                  <a:srgbClr val="FFC000"/>
                </a:solidFill>
              </a:rPr>
              <a:t>Our</a:t>
            </a:r>
            <a:r>
              <a:rPr lang="de-DE" altLang="de-DE" sz="1800" b="1" dirty="0">
                <a:solidFill>
                  <a:srgbClr val="FFC000"/>
                </a:solidFill>
              </a:rPr>
              <a:t> University</a:t>
            </a:r>
          </a:p>
        </p:txBody>
      </p:sp>
      <p:sp>
        <p:nvSpPr>
          <p:cNvPr id="5" name="Textfeld 3"/>
          <p:cNvSpPr txBox="1">
            <a:spLocks noChangeArrowheads="1"/>
          </p:cNvSpPr>
          <p:nvPr/>
        </p:nvSpPr>
        <p:spPr bwMode="auto">
          <a:xfrm>
            <a:off x="99686" y="1534021"/>
            <a:ext cx="1109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smtClean="0"/>
              <a:t>Chancellor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smtClean="0"/>
              <a:t>of the HTWK: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de-DE" sz="1200" dirty="0" smtClean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err="1" smtClean="0"/>
              <a:t>Prof.</a:t>
            </a:r>
            <a:endParaRPr lang="en-GB" altLang="de-DE" sz="1200" dirty="0" smtClean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err="1" smtClean="0"/>
              <a:t>Gesine</a:t>
            </a:r>
            <a:endParaRPr lang="en-GB" altLang="de-DE" sz="1200" dirty="0" smtClean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de-DE" sz="1200" dirty="0" smtClean="0"/>
              <a:t>Grande</a:t>
            </a:r>
            <a:endParaRPr lang="en-GB" altLang="de-DE" sz="1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449" y="4549676"/>
            <a:ext cx="20208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468" y="1943001"/>
            <a:ext cx="1751012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87" y="4294088"/>
            <a:ext cx="20955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2999" y="1557238"/>
            <a:ext cx="115252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399" y="2997101"/>
            <a:ext cx="18129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424" y="4843363"/>
            <a:ext cx="19446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499" y="4230588"/>
            <a:ext cx="16097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412" y="4797326"/>
            <a:ext cx="14097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937" y="3492401"/>
            <a:ext cx="102076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330119" y="1340768"/>
            <a:ext cx="591428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7 Faculties:</a:t>
            </a:r>
            <a:endParaRPr lang="en-US" sz="1400" dirty="0"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Architecture and Social Sciences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Business Administration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Civil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Computer Science, Mathematics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Electrical Engineering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Mechanical and Energy Engineering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About 6000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students,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250 professors,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350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staff members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1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34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738187" y="332656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b="1" dirty="0" smtClean="0">
                <a:solidFill>
                  <a:srgbClr val="FFC000"/>
                </a:solidFill>
              </a:rPr>
              <a:t>Our Faculty</a:t>
            </a:r>
            <a:endParaRPr lang="en-GB" altLang="de-DE" sz="1800" b="1" dirty="0">
              <a:solidFill>
                <a:srgbClr val="FFC000"/>
              </a:solidFill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711200" y="1628700"/>
            <a:ext cx="65966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/>
              <a:t>Beneficial combination of </a:t>
            </a:r>
            <a:r>
              <a:rPr lang="en-US" altLang="de-DE" sz="1800" i="1" dirty="0"/>
              <a:t>Computer Science</a:t>
            </a:r>
            <a:r>
              <a:rPr lang="en-US" altLang="de-DE" sz="1800" dirty="0"/>
              <a:t>, </a:t>
            </a:r>
            <a:r>
              <a:rPr lang="en-US" altLang="de-DE" sz="1800" i="1" dirty="0"/>
              <a:t>Mathematics</a:t>
            </a:r>
            <a:r>
              <a:rPr lang="en-US" altLang="de-DE" sz="1800" dirty="0"/>
              <a:t> and</a:t>
            </a:r>
            <a:br>
              <a:rPr lang="en-US" altLang="de-DE" sz="1800" dirty="0"/>
            </a:br>
            <a:r>
              <a:rPr lang="en-US" altLang="de-DE" sz="1800" i="1" dirty="0"/>
              <a:t>Natural </a:t>
            </a:r>
            <a:r>
              <a:rPr lang="en-US" altLang="de-DE" sz="1800" i="1" dirty="0" smtClean="0"/>
              <a:t>Sciences</a:t>
            </a:r>
            <a:endParaRPr lang="en-US" altLang="de-DE" sz="1800" i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711200" y="3572792"/>
            <a:ext cx="2374900" cy="360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5894387" y="3572792"/>
            <a:ext cx="2376488" cy="360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2087562" y="4149055"/>
            <a:ext cx="1503363" cy="360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4959350" y="4149055"/>
            <a:ext cx="1584325" cy="360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3446462" y="4796755"/>
            <a:ext cx="1800225" cy="3603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Textfeld 2"/>
          <p:cNvSpPr txBox="1">
            <a:spLocks noChangeArrowheads="1"/>
          </p:cNvSpPr>
          <p:nvPr/>
        </p:nvSpPr>
        <p:spPr bwMode="auto">
          <a:xfrm>
            <a:off x="765175" y="2925092"/>
            <a:ext cx="71770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/>
              <a:t>Professors by Knowledge field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/>
              <a:t>Computer Science					Mathematics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/>
              <a:t>Physics			Chemistry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de-DE" sz="20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/>
              <a:t>Languages</a:t>
            </a:r>
            <a:endParaRPr lang="en-GB" altLang="de-DE" sz="2000" dirty="0"/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2087562" y="3285455"/>
            <a:ext cx="49530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flipH="1" flipV="1">
            <a:off x="6175375" y="3314030"/>
            <a:ext cx="511175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H="1">
            <a:off x="3446462" y="3428330"/>
            <a:ext cx="288925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886325" y="3428330"/>
            <a:ext cx="288925" cy="619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311650" y="3501355"/>
            <a:ext cx="0" cy="1150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26"/>
          <p:cNvSpPr txBox="1">
            <a:spLocks noChangeArrowheads="1"/>
          </p:cNvSpPr>
          <p:nvPr/>
        </p:nvSpPr>
        <p:spPr bwMode="auto">
          <a:xfrm>
            <a:off x="4141787" y="5157117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2347A0"/>
                </a:solidFill>
              </a:rPr>
              <a:t>1</a:t>
            </a:r>
          </a:p>
        </p:txBody>
      </p:sp>
      <p:sp>
        <p:nvSpPr>
          <p:cNvPr id="18" name="Textfeld 27"/>
          <p:cNvSpPr txBox="1">
            <a:spLocks noChangeArrowheads="1"/>
          </p:cNvSpPr>
          <p:nvPr/>
        </p:nvSpPr>
        <p:spPr bwMode="auto">
          <a:xfrm>
            <a:off x="2701925" y="4509417"/>
            <a:ext cx="3211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2347A0"/>
                </a:solidFill>
              </a:rPr>
              <a:t>3			  1</a:t>
            </a:r>
          </a:p>
        </p:txBody>
      </p:sp>
      <p:sp>
        <p:nvSpPr>
          <p:cNvPr id="19" name="Textfeld 28"/>
          <p:cNvSpPr txBox="1">
            <a:spLocks noChangeArrowheads="1"/>
          </p:cNvSpPr>
          <p:nvPr/>
        </p:nvSpPr>
        <p:spPr bwMode="auto">
          <a:xfrm>
            <a:off x="1358900" y="3995067"/>
            <a:ext cx="6300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2347A0"/>
                </a:solidFill>
              </a:rPr>
              <a:t>15			  			       8</a:t>
            </a:r>
          </a:p>
        </p:txBody>
      </p:sp>
      <p:sp>
        <p:nvSpPr>
          <p:cNvPr id="20" name="Textfeld 29"/>
          <p:cNvSpPr txBox="1">
            <a:spLocks noChangeArrowheads="1"/>
          </p:cNvSpPr>
          <p:nvPr/>
        </p:nvSpPr>
        <p:spPr bwMode="auto">
          <a:xfrm>
            <a:off x="738187" y="5549230"/>
            <a:ext cx="802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/>
              <a:t>Administrative, technical, computing and additional teaching staff:  </a:t>
            </a:r>
            <a:r>
              <a:rPr lang="en-GB" altLang="de-DE" sz="2000" dirty="0" smtClean="0">
                <a:solidFill>
                  <a:srgbClr val="2347A0"/>
                </a:solidFill>
              </a:rPr>
              <a:t>30</a:t>
            </a:r>
            <a:endParaRPr lang="en-GB" altLang="de-DE" sz="2000" dirty="0">
              <a:solidFill>
                <a:srgbClr val="2347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62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755576" y="332656"/>
            <a:ext cx="2441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 dirty="0" err="1">
                <a:solidFill>
                  <a:srgbClr val="FFC000"/>
                </a:solidFill>
              </a:rPr>
              <a:t>Degree</a:t>
            </a:r>
            <a:r>
              <a:rPr lang="de-DE" altLang="de-DE" sz="1800" b="1" dirty="0">
                <a:solidFill>
                  <a:srgbClr val="FFC000"/>
                </a:solidFill>
              </a:rPr>
              <a:t> Programmes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242545" y="1340768"/>
            <a:ext cx="8136904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de-DE" altLang="de-DE" sz="1800" dirty="0" smtClean="0"/>
              <a:t>      6 </a:t>
            </a:r>
            <a:r>
              <a:rPr lang="de-DE" altLang="de-DE" sz="1800" dirty="0" err="1" smtClean="0"/>
              <a:t>degree</a:t>
            </a:r>
            <a:r>
              <a:rPr lang="de-DE" altLang="de-DE" sz="1800" dirty="0" smtClean="0"/>
              <a:t> </a:t>
            </a:r>
            <a:r>
              <a:rPr lang="de-DE" altLang="de-DE" sz="1800" dirty="0" err="1" smtClean="0"/>
              <a:t>programmes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Applied </a:t>
            </a:r>
            <a:r>
              <a:rPr lang="de-DE" altLang="de-DE" sz="1600" dirty="0" err="1"/>
              <a:t>Mathematics</a:t>
            </a:r>
            <a:r>
              <a:rPr lang="de-DE" altLang="de-DE" sz="1600" dirty="0"/>
              <a:t> (</a:t>
            </a:r>
            <a:r>
              <a:rPr lang="de-DE" altLang="de-DE" sz="1600" dirty="0" smtClean="0"/>
              <a:t>Bachelor)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7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3.5 </a:t>
            </a:r>
            <a:r>
              <a:rPr lang="de-DE" altLang="de-DE" sz="1600" dirty="0" err="1" smtClean="0"/>
              <a:t>years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Computer </a:t>
            </a:r>
            <a:r>
              <a:rPr lang="de-DE" altLang="de-DE" sz="1600" dirty="0"/>
              <a:t>Science (</a:t>
            </a:r>
            <a:r>
              <a:rPr lang="de-DE" altLang="de-DE" sz="1600" dirty="0" smtClean="0"/>
              <a:t>Bachelor)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6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3 </a:t>
            </a:r>
            <a:r>
              <a:rPr lang="de-DE" altLang="de-DE" sz="1600" dirty="0" err="1" smtClean="0"/>
              <a:t>years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Media </a:t>
            </a:r>
            <a:r>
              <a:rPr lang="de-DE" altLang="de-DE" sz="1600" dirty="0" err="1"/>
              <a:t>Informatics</a:t>
            </a:r>
            <a:r>
              <a:rPr lang="de-DE" altLang="de-DE" sz="1600" dirty="0"/>
              <a:t> (</a:t>
            </a:r>
            <a:r>
              <a:rPr lang="de-DE" altLang="de-DE" sz="1600" dirty="0" smtClean="0"/>
              <a:t>Bachelor)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6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3 </a:t>
            </a:r>
            <a:r>
              <a:rPr lang="de-DE" altLang="de-DE" sz="1600" dirty="0" err="1" smtClean="0"/>
              <a:t>years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de-DE" altLang="de-DE" sz="1600" dirty="0" smtClean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Applied </a:t>
            </a:r>
            <a:r>
              <a:rPr lang="de-DE" altLang="de-DE" sz="1600" dirty="0" err="1"/>
              <a:t>Mathematics</a:t>
            </a:r>
            <a:r>
              <a:rPr lang="de-DE" altLang="de-DE" sz="1600" dirty="0"/>
              <a:t> (</a:t>
            </a:r>
            <a:r>
              <a:rPr lang="de-DE" altLang="de-DE" sz="1600" dirty="0" smtClean="0"/>
              <a:t>Master)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3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1.5 </a:t>
            </a:r>
            <a:r>
              <a:rPr lang="de-DE" altLang="de-DE" sz="1600" dirty="0" err="1"/>
              <a:t>years</a:t>
            </a:r>
            <a:r>
              <a:rPr lang="de-DE" altLang="de-DE" sz="1600" dirty="0"/>
              <a:t> 	       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Computer </a:t>
            </a:r>
            <a:r>
              <a:rPr lang="de-DE" altLang="de-DE" sz="1600" dirty="0"/>
              <a:t>Science (</a:t>
            </a:r>
            <a:r>
              <a:rPr lang="de-DE" altLang="de-DE" sz="1600" dirty="0" smtClean="0"/>
              <a:t>Master)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4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2 </a:t>
            </a:r>
            <a:r>
              <a:rPr lang="de-DE" altLang="de-DE" sz="1600" dirty="0" err="1" smtClean="0"/>
              <a:t>years</a:t>
            </a:r>
            <a:endParaRPr lang="de-DE" altLang="de-DE" sz="1600" dirty="0"/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1600" dirty="0" smtClean="0"/>
              <a:t>Media </a:t>
            </a:r>
            <a:r>
              <a:rPr lang="de-DE" altLang="de-DE" sz="1600" dirty="0" err="1"/>
              <a:t>Informatics</a:t>
            </a:r>
            <a:r>
              <a:rPr lang="de-DE" altLang="de-DE" sz="1600" dirty="0"/>
              <a:t> (</a:t>
            </a:r>
            <a:r>
              <a:rPr lang="de-DE" altLang="de-DE" sz="1600" dirty="0" smtClean="0"/>
              <a:t>Master)</a:t>
            </a:r>
            <a:r>
              <a:rPr lang="de-DE" altLang="de-DE" sz="1600" dirty="0"/>
              <a:t/>
            </a:r>
            <a:br>
              <a:rPr lang="de-DE" altLang="de-DE" sz="1600" dirty="0"/>
            </a:br>
            <a:r>
              <a:rPr lang="de-DE" altLang="de-DE" sz="1600" dirty="0"/>
              <a:t>4 </a:t>
            </a:r>
            <a:r>
              <a:rPr lang="de-DE" altLang="de-DE" sz="1600" dirty="0" err="1"/>
              <a:t>terms</a:t>
            </a:r>
            <a:r>
              <a:rPr lang="de-DE" altLang="de-DE" sz="1600" dirty="0"/>
              <a:t>, 2 </a:t>
            </a:r>
            <a:r>
              <a:rPr lang="de-DE" altLang="de-DE" sz="1600" dirty="0" err="1"/>
              <a:t>years</a:t>
            </a:r>
            <a:endParaRPr lang="de-DE" altLang="de-DE" sz="1600" dirty="0"/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4293698" y="5537787"/>
            <a:ext cx="47516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/>
              <a:t>At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moment</a:t>
            </a:r>
            <a:r>
              <a:rPr lang="de-DE" altLang="de-DE" sz="1600" dirty="0"/>
              <a:t>: </a:t>
            </a:r>
            <a:r>
              <a:rPr lang="de-DE" altLang="de-DE" sz="1600" dirty="0" err="1">
                <a:solidFill>
                  <a:srgbClr val="FF0000"/>
                </a:solidFill>
              </a:rPr>
              <a:t>about</a:t>
            </a:r>
            <a:r>
              <a:rPr lang="de-DE" altLang="de-DE" sz="1600" dirty="0">
                <a:solidFill>
                  <a:srgbClr val="FF0000"/>
                </a:solidFill>
              </a:rPr>
              <a:t> </a:t>
            </a:r>
            <a:r>
              <a:rPr lang="de-DE" altLang="de-DE" sz="1600" b="1" dirty="0">
                <a:solidFill>
                  <a:srgbClr val="FF0000"/>
                </a:solidFill>
              </a:rPr>
              <a:t>6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00 </a:t>
            </a:r>
            <a:r>
              <a:rPr lang="de-DE" altLang="de-DE" sz="1600" b="1" dirty="0" err="1" smtClean="0">
                <a:solidFill>
                  <a:srgbClr val="FF0000"/>
                </a:solidFill>
              </a:rPr>
              <a:t>students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 </a:t>
            </a:r>
            <a:r>
              <a:rPr lang="de-DE" altLang="de-DE" sz="1600" dirty="0" smtClean="0"/>
              <a:t>at </a:t>
            </a:r>
            <a:r>
              <a:rPr lang="de-DE" altLang="de-DE" sz="1600" dirty="0" err="1" smtClean="0"/>
              <a:t>the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Faculty</a:t>
            </a:r>
            <a:endParaRPr lang="de-DE" alt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4293698" y="3140968"/>
            <a:ext cx="4850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Bachelor: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base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study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: 1. - 3. </a:t>
            </a:r>
            <a:r>
              <a:rPr lang="de-DE" sz="1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semester</a:t>
            </a:r>
            <a:r>
              <a:rPr 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en-US" alt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study: 4. – 6 semester </a:t>
            </a:r>
          </a:p>
          <a:p>
            <a:pPr marL="0" lvl="1">
              <a:lnSpc>
                <a:spcPct val="150000"/>
              </a:lnSpc>
            </a:pPr>
            <a:r>
              <a:rPr lang="en-US" altLang="de-DE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(practical semester: 5. semester, bachelor thesis:  6. semester)</a:t>
            </a:r>
            <a:endParaRPr lang="de-DE" altLang="de-DE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39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1834946"/>
            <a:ext cx="86044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EU-Tempus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Erasmus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Projects</a:t>
            </a:r>
          </a:p>
          <a:p>
            <a:pPr>
              <a:lnSpc>
                <a:spcPct val="150000"/>
              </a:lnSpc>
              <a:defRPr/>
            </a:pPr>
            <a:endParaRPr lang="de-D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EU-Tempus Projects 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eMeReCU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JointLab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Intercollegia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“EU-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TraceFer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EduViSim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InterSCAN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itsofteam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”, ”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UnIvEnt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EU-Erasmus+ Projects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	2015:  Co. “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ModeHEd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 </a:t>
            </a:r>
            <a:r>
              <a:rPr lang="fr-F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“INVENT”, “METHODS”, “LPEB”,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2016:  Co. “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OPATEL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 </a:t>
            </a:r>
            <a:r>
              <a:rPr lang="fr-F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 “BITPAL”, ”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FoodQA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”, ”LMPI”,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2017:  Co. ”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MediTec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83568" y="33265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de-DE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39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038" y="1628800"/>
            <a:ext cx="4834880" cy="370100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Staff of </a:t>
            </a:r>
            <a:r>
              <a:rPr lang="en-US" sz="1800" dirty="0"/>
              <a:t>the Federal Employment Agency advises on the HTWK campus every </a:t>
            </a:r>
            <a:r>
              <a:rPr lang="en-US" sz="1800" dirty="0" smtClean="0"/>
              <a:t>Thursday </a:t>
            </a:r>
            <a:r>
              <a:rPr lang="en-US" sz="1800" dirty="0"/>
              <a:t>on application, </a:t>
            </a:r>
            <a:r>
              <a:rPr lang="en-US" sz="1800" dirty="0" smtClean="0"/>
              <a:t>Job </a:t>
            </a:r>
            <a:r>
              <a:rPr lang="en-US" sz="1800" dirty="0"/>
              <a:t>and </a:t>
            </a:r>
            <a:r>
              <a:rPr lang="en-US" sz="1800" dirty="0" smtClean="0"/>
              <a:t>career chances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job portal publishes </a:t>
            </a:r>
            <a:r>
              <a:rPr lang="en-US" sz="1800" dirty="0" smtClean="0"/>
              <a:t>offers </a:t>
            </a:r>
            <a:r>
              <a:rPr lang="en-US" sz="1800" dirty="0"/>
              <a:t>for final theses, internships, job offers, student jobs and student work </a:t>
            </a:r>
            <a:r>
              <a:rPr lang="en-US" sz="1800" dirty="0" smtClean="0"/>
              <a:t>positions</a:t>
            </a:r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Graduate Center of the HTWK Leipzig informs and advises on promotion-related </a:t>
            </a:r>
            <a:r>
              <a:rPr lang="en-US" sz="1800" dirty="0" smtClean="0"/>
              <a:t>questions</a:t>
            </a:r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95536" y="11886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CAREER: Possibilities during and after </a:t>
            </a:r>
            <a:r>
              <a:rPr lang="en-US" sz="1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  <a:endParaRPr lang="de-DE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276872"/>
            <a:ext cx="3546206" cy="261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314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44824"/>
            <a:ext cx="3716308" cy="22550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44824"/>
            <a:ext cx="3837045" cy="225188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77" y="4221088"/>
            <a:ext cx="3829415" cy="204992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0410" y="4221088"/>
            <a:ext cx="3805540" cy="23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6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3780" y="260648"/>
            <a:ext cx="4824536" cy="720080"/>
          </a:xfrm>
        </p:spPr>
        <p:txBody>
          <a:bodyPr>
            <a:normAutofit/>
          </a:bodyPr>
          <a:lstStyle/>
          <a:p>
            <a:pPr algn="l"/>
            <a:r>
              <a:rPr lang="de-DE" sz="1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Studifit</a:t>
            </a:r>
            <a:r>
              <a:rPr lang="de-DE" sz="1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HTWK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103138"/>
            <a:ext cx="3095947" cy="135959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23528" y="1700808"/>
            <a:ext cx="5040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 coaching and company </a:t>
            </a:r>
            <a:r>
              <a:rPr lang="en-US" dirty="0" smtClean="0"/>
              <a:t>contacts</a:t>
            </a:r>
          </a:p>
          <a:p>
            <a:endParaRPr lang="en-US" dirty="0"/>
          </a:p>
          <a:p>
            <a:r>
              <a:rPr lang="en-US" dirty="0" err="1" smtClean="0"/>
              <a:t>Studifit</a:t>
            </a:r>
            <a:r>
              <a:rPr lang="en-US" dirty="0"/>
              <a:t>: </a:t>
            </a:r>
            <a:r>
              <a:rPr lang="en-US" dirty="0" err="1" smtClean="0"/>
              <a:t>organises</a:t>
            </a:r>
            <a:r>
              <a:rPr lang="en-US" dirty="0" smtClean="0"/>
              <a:t> </a:t>
            </a:r>
            <a:r>
              <a:rPr lang="en-US" dirty="0"/>
              <a:t>workshops and services available for job seekers </a:t>
            </a:r>
          </a:p>
          <a:p>
            <a:r>
              <a:rPr lang="en-US" dirty="0"/>
              <a:t>Get in touch with companies in your business Branch</a:t>
            </a:r>
          </a:p>
          <a:p>
            <a:r>
              <a:rPr lang="en-US" dirty="0" err="1"/>
              <a:t>Studifit</a:t>
            </a:r>
            <a:r>
              <a:rPr lang="en-US" dirty="0"/>
              <a:t> </a:t>
            </a:r>
            <a:r>
              <a:rPr lang="en-US" dirty="0" smtClean="0"/>
              <a:t>offers workshops such 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Job </a:t>
            </a:r>
            <a:r>
              <a:rPr lang="en-US" dirty="0"/>
              <a:t>application and cover letter: How to Write a Job Application </a:t>
            </a:r>
            <a:r>
              <a:rPr lang="en-US" dirty="0" smtClean="0"/>
              <a:t>Letter and CV?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ndividual </a:t>
            </a:r>
            <a:r>
              <a:rPr lang="en-US" dirty="0"/>
              <a:t>application </a:t>
            </a:r>
            <a:r>
              <a:rPr lang="en-US" dirty="0" smtClean="0"/>
              <a:t>consultations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Studifit</a:t>
            </a:r>
            <a:r>
              <a:rPr lang="en-US" dirty="0" smtClean="0"/>
              <a:t> organizes an </a:t>
            </a:r>
            <a:r>
              <a:rPr lang="en-US" dirty="0"/>
              <a:t>event </a:t>
            </a:r>
            <a:r>
              <a:rPr lang="en-US" b="1" dirty="0"/>
              <a:t>"</a:t>
            </a:r>
            <a:r>
              <a:rPr lang="en-US" b="1" dirty="0" smtClean="0"/>
              <a:t>Companies for Guests"</a:t>
            </a:r>
            <a:r>
              <a:rPr lang="en-US" dirty="0" smtClean="0"/>
              <a:t>: in order </a:t>
            </a:r>
            <a:r>
              <a:rPr lang="en-US" dirty="0"/>
              <a:t>to </a:t>
            </a:r>
            <a:r>
              <a:rPr lang="en-US" dirty="0" smtClean="0"/>
              <a:t>get professionals from HEIs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Events on Start Ups: experiences, </a:t>
            </a:r>
            <a:r>
              <a:rPr lang="en-US" dirty="0"/>
              <a:t>what you </a:t>
            </a:r>
            <a:r>
              <a:rPr lang="en-US" dirty="0" smtClean="0"/>
              <a:t>as an </a:t>
            </a:r>
            <a:r>
              <a:rPr lang="en-US" dirty="0"/>
              <a:t>applicant and new employees need to </a:t>
            </a:r>
            <a:r>
              <a:rPr lang="en-US" dirty="0" smtClean="0"/>
              <a:t>start a business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1738" y="3789040"/>
            <a:ext cx="3063255" cy="17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4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483768" y="3140968"/>
            <a:ext cx="3908827" cy="801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GB" sz="2200" b="1" dirty="0" smtClean="0"/>
              <a:t>Many Thanks for Your Attention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xmlns="" val="2268100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0FE7F837F8B1924E8065DDDFEB6A4392" ma:contentTypeVersion="0" ma:contentTypeDescription="Upload an image." ma:contentTypeScope="" ma:versionID="ddc70aa3ddcce86d4d521180d65448d5">
  <xsd:schema xmlns:xsd="http://www.w3.org/2001/XMLSchema" xmlns:xs="http://www.w3.org/2001/XMLSchema" xmlns:p="http://schemas.microsoft.com/office/2006/metadata/properties" xmlns:ns1="http://schemas.microsoft.com/sharepoint/v3" xmlns:ns2="060A2024-F6EB-4942-AB8B-FD2115F58C2D" xmlns:ns3="22fd18e6-64cf-4f9f-aa22-5c0dbd791516" xmlns:ns4="http://schemas.microsoft.com/sharepoint/v3/fields" targetNamespace="http://schemas.microsoft.com/office/2006/metadata/properties" ma:root="true" ma:fieldsID="c6385d98d2bcdd5b26376b89d8167d62" ns1:_="" ns2:_="" ns3:_="" ns4:_="">
    <xsd:import namespace="http://schemas.microsoft.com/sharepoint/v3"/>
    <xsd:import namespace="060A2024-F6EB-4942-AB8B-FD2115F58C2D"/>
    <xsd:import namespace="22fd18e6-64cf-4f9f-aa22-5c0dbd79151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wic_System_Copyrigh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12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3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4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2024-F6EB-4942-AB8B-FD2115F58C2D" elementFormDefault="qualified">
    <xsd:import namespace="http://schemas.microsoft.com/office/2006/documentManagement/types"/>
    <xsd:import namespace="http://schemas.microsoft.com/office/infopath/2007/PartnerControls"/>
    <xsd:element name="ThumbnailExists" ma:index="21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2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3" nillable="true" ma:displayName="Width" ma:internalName="ImageWidth" ma:readOnly="true">
      <xsd:simpleType>
        <xsd:restriction base="dms:Unknown"/>
      </xsd:simpleType>
    </xsd:element>
    <xsd:element name="ImageHeight" ma:index="25" nillable="true" ma:displayName="Height" ma:internalName="ImageHeight" ma:readOnly="true">
      <xsd:simpleType>
        <xsd:restriction base="dms:Unknown"/>
      </xsd:simpleType>
    </xsd:element>
    <xsd:element name="ImageCreateDate" ma:index="28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d18e6-64cf-4f9f-aa22-5c0dbd7915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9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7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6" ma:displayName="Comments"/>
        <xsd:element name="keywords" minOccurs="0" maxOccurs="1" type="xsd:string" ma:index="1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060A2024-F6EB-4942-AB8B-FD2115F58C2D" xsi:nil="true"/>
    <wic_System_Copyright xmlns="http://schemas.microsoft.com/sharepoint/v3/fields" xsi:nil="true"/>
    <_dlc_DocId xmlns="22fd18e6-64cf-4f9f-aa22-5c0dbd791516">XJEAPHMFWCY4-20-472</_dlc_DocId>
    <_dlc_DocIdUrl xmlns="22fd18e6-64cf-4f9f-aa22-5c0dbd791516">
      <Url>https://mutah.edu.jo/_layouts/DocIdRedir.aspx?ID=XJEAPHMFWCY4-20-472</Url>
      <Description>XJEAPHMFWCY4-20-472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E52F33F-97E7-41A6-9BF0-798B89A2B096}"/>
</file>

<file path=customXml/itemProps2.xml><?xml version="1.0" encoding="utf-8"?>
<ds:datastoreItem xmlns:ds="http://schemas.openxmlformats.org/officeDocument/2006/customXml" ds:itemID="{07F43965-B507-455A-BA06-5BDBFE2E0EDC}"/>
</file>

<file path=customXml/itemProps3.xml><?xml version="1.0" encoding="utf-8"?>
<ds:datastoreItem xmlns:ds="http://schemas.openxmlformats.org/officeDocument/2006/customXml" ds:itemID="{05144615-66A5-4FE1-91B1-DC6B3E56D7BB}"/>
</file>

<file path=customXml/itemProps4.xml><?xml version="1.0" encoding="utf-8"?>
<ds:datastoreItem xmlns:ds="http://schemas.openxmlformats.org/officeDocument/2006/customXml" ds:itemID="{E9EBA029-6CC2-4089-95AD-7A12001E457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316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CAREER: Possibilities during and after graduation</vt:lpstr>
      <vt:lpstr>Slide 7</vt:lpstr>
      <vt:lpstr>Studifit at HTWK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Civil Head</cp:lastModifiedBy>
  <cp:revision>36</cp:revision>
  <dcterms:created xsi:type="dcterms:W3CDTF">2018-09-11T16:13:06Z</dcterms:created>
  <dcterms:modified xsi:type="dcterms:W3CDTF">2019-03-09T13:33:10Z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0x0101009148F5A04DDD49CBA7127AADA5FB792B00AADE34325A8B49CDA8BB4DB53328F214000FE7F837F8B1924E8065DDDFEB6A4392</vt:lpwstr>
  </property>
  <property fmtid="{D5CDD505-2E9C-101B-9397-08002B2CF9AE}" pid="3" name="_dlc_DocIdItemGuid">
    <vt:lpwstr>3d060d19-3706-4640-9653-d2389cf38625</vt:lpwstr>
  </property>
</Properties>
</file>